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43B6F-5169-EC4D-B8EB-C5A86BB3A8A9}" v="2345" dt="2020-11-08T21:27:36.483"/>
    <p1510:client id="{85D6AE9F-700C-2000-93E8-0BA243F52DEF}" v="1" dt="2021-02-25T22:08:50.022"/>
    <p1510:client id="{F579EF1B-5A23-4250-9C3E-5BE660B03B9C}" v="1" dt="2020-11-08T19:44:20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6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3B7411A8-0CE5-4FE2-834D-121E9C309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24995"/>
          <a:stretch/>
        </p:blipFill>
        <p:spPr>
          <a:xfrm>
            <a:off x="-10006" y="10"/>
            <a:ext cx="12188932" cy="68566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pl-PL" sz="5400" b="1">
                <a:solidFill>
                  <a:srgbClr val="FFFFFF"/>
                </a:solidFill>
                <a:ea typeface="+mj-lt"/>
                <a:cs typeface="+mj-lt"/>
              </a:rPr>
              <a:t>Zdrowy tryb życia</a:t>
            </a:r>
            <a:endParaRPr lang="pl-PL" sz="5400">
              <a:solidFill>
                <a:srgbClr val="FFFFFF"/>
              </a:solidFill>
            </a:endParaRPr>
          </a:p>
        </p:txBody>
      </p:sp>
      <p:grpSp>
        <p:nvGrpSpPr>
          <p:cNvPr id="6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7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aphic 141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6" name="Obraz 6">
            <a:extLst>
              <a:ext uri="{FF2B5EF4-FFF2-40B4-BE49-F238E27FC236}">
                <a16:creationId xmlns:a16="http://schemas.microsoft.com/office/drawing/2014/main" id="{C8BD285E-55C0-4AD8-AC1C-368C0D94A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2592" r="10749" b="-2"/>
          <a:stretch/>
        </p:blipFill>
        <p:spPr>
          <a:xfrm>
            <a:off x="20" y="10"/>
            <a:ext cx="6093995" cy="685661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Obraz 5" descr="Obraz zawierający żywność, papier, stół, część&#10;&#10;Opis wygenerowany automatycznie">
            <a:extLst>
              <a:ext uri="{FF2B5EF4-FFF2-40B4-BE49-F238E27FC236}">
                <a16:creationId xmlns:a16="http://schemas.microsoft.com/office/drawing/2014/main" id="{FBA5663A-887C-4C6B-91F8-EA65BE026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7127" r="2" b="2"/>
          <a:stretch/>
        </p:blipFill>
        <p:spPr>
          <a:xfrm>
            <a:off x="6097063" y="10"/>
            <a:ext cx="6094937" cy="3428990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413FFCFE-66E0-44EF-BEEE-54A02E7B89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r="16904" b="1"/>
          <a:stretch/>
        </p:blipFill>
        <p:spPr>
          <a:xfrm>
            <a:off x="6097063" y="3429000"/>
            <a:ext cx="6094937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32542-FDBC-40D2-B56D-B8E63EF2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54" y="68448"/>
            <a:ext cx="5485905" cy="5663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b="1">
                <a:solidFill>
                  <a:srgbClr val="FFFFFF"/>
                </a:solidFill>
              </a:rPr>
              <a:t>Rzeczy o których również trzeba pamiętać to ograniczenie słodyczy oraz soli. Bardzo ważną rzeczą jest sen. Dla nastolatków wynosi on od 8 do 10 godzin. </a:t>
            </a:r>
            <a:r>
              <a:rPr lang="pl-PL" sz="1800" b="1">
                <a:solidFill>
                  <a:srgbClr val="FFFFFF"/>
                </a:solidFill>
                <a:ea typeface="+mn-lt"/>
                <a:cs typeface="+mn-lt"/>
              </a:rPr>
              <a:t>Brak snu może mieć poważne skutki zdrowotne. Brak snu może doprowadzić do rozwoju wielu groźnych schorzeń, w tym cukrzycy, nowotworów i chorób psychicznych.</a:t>
            </a:r>
            <a:endParaRPr lang="pl-PL"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6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C029-58FA-4979-AC30-5E2C1BBB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008"/>
            <a:ext cx="10515600" cy="590895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ctr">
              <a:buNone/>
            </a:pPr>
            <a:r>
              <a:rPr lang="pl-PL" sz="4400" b="1"/>
              <a:t>ZASADY:</a:t>
            </a:r>
            <a:endParaRPr lang="pl-PL" sz="4400"/>
          </a:p>
          <a:p>
            <a:pPr algn="ctr">
              <a:buNone/>
            </a:pPr>
            <a:endParaRPr lang="pl-PL" sz="3600" b="1" dirty="0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Jedz regularnie 5 posiłków i pamiętaj o częstym piciu wody oraz myj zęby po jedzeniu.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Jedz różnorodne warzywa i owoce jak najczęściej i w jak największej ilości.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Jedz produkty zbożowe, zwłaszcza pełnoziarniste.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Pij co najmniej 3–4 szklanki mleka dziennie (możesz je zastąpić jogurtem naturalnym, kefirem i – częściowo – serem).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Jedz chude mięso, ryby, jaja, nasiona roślin strączkowych oraz wybieraj tłuszcze roślinne zamiast zwierzęcych.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Nie spożywaj słodkich napojów oraz słodyczy (zastępuj je owocami i orzechami).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Nie dosalaj potraw, nie jedz słonych przekąsek i produktów typu fast food.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Bądź codziennie aktywny fizycznie co najmniej godzinę dziennie (ograniczaj oglądanie telewizji, korzystanie z komputera i innych urządzeń elektronicznych do 2 godz.).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Wysypiaj się, aby Twój mózg mógł wypocząć.</a:t>
            </a:r>
            <a:endParaRPr lang="pl-PL"/>
          </a:p>
          <a:p>
            <a:pPr algn="just">
              <a:buFont typeface="Avenir Next LT Pro"/>
              <a:buChar char="+"/>
            </a:pPr>
            <a:r>
              <a:rPr lang="pl-PL" sz="3600">
                <a:ea typeface="+mn-lt"/>
                <a:cs typeface="+mn-lt"/>
              </a:rPr>
              <a:t>Sprawdzaj regularnie wysokość i masę ciała.</a:t>
            </a:r>
            <a:endParaRPr lang="pl-PL"/>
          </a:p>
          <a:p>
            <a:pPr algn="ctr">
              <a:buNone/>
            </a:pP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40536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C48F-D577-47F3-A9EE-00D0ED3B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067"/>
            <a:ext cx="10515600" cy="6121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Aby prowadzić zdrowy tryb życia musimy wiedzieć jaki zasad mamy przestrzegać.</a:t>
            </a:r>
            <a:r>
              <a:rPr lang="pl-PL" dirty="0">
                <a:ea typeface="+mn-lt"/>
                <a:cs typeface="+mn-lt"/>
              </a:rPr>
              <a:t> Wiedza o żywieniu i elementach stylu życia oraz ich wpływie na zdrowie człowieka jest ogromna i podlega stałej ewolucji i zmianom. Dlatego również Piramida Zdrowego Żywienia i Stylu Życia co pewien czas podlega modyfikacjom. Dlatego też mówimy obecnie o </a:t>
            </a:r>
            <a:r>
              <a:rPr lang="pl-PL" b="1" dirty="0">
                <a:ea typeface="+mn-lt"/>
                <a:cs typeface="+mn-lt"/>
              </a:rPr>
              <a:t>Piramidzie Zdrowego Żywienia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b="1" dirty="0">
                <a:ea typeface="+mn-lt"/>
                <a:cs typeface="+mn-lt"/>
              </a:rPr>
              <a:t>i Stylu Życia</a:t>
            </a:r>
            <a:r>
              <a:rPr lang="pl-PL" dirty="0">
                <a:ea typeface="+mn-lt"/>
                <a:cs typeface="+mn-lt"/>
              </a:rPr>
              <a:t> dając jasno do zrozumienia, że aby być zdrowym, prawidłowe żywienie musi być realizowane łącznie </a:t>
            </a:r>
            <a:r>
              <a:rPr lang="pl-PL">
                <a:ea typeface="+mn-lt"/>
                <a:cs typeface="+mn-lt"/>
              </a:rPr>
              <a:t>z pozostałymi elementami stylu życia.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616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2" name="Freeform: Shape 6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2" name="Freeform: Shape 7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06" name="Rectangle 92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8" name="Rectangle 94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2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23DD8D-C951-4853-AFF2-73F90B1B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09"/>
            <a:ext cx="5132388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Piramida Zdrowego Żywienia i Stylu Życia 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AE6770E-3693-451F-9B0F-A9A730470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78" r="3" b="13274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23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9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4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658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F329-F43C-4F18-B7C4-5851149C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92" y="733474"/>
            <a:ext cx="4987488" cy="37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Piramida to graficzny opis różnych grup produktów spożywczych, niezbędnych w codziennej diecie, przedstawiony w odpowiednich proporcjach. Im wyższe piętro Piramidy, tym mniejsza ilość i częstość spożywanych produktów z danej grupy żywności.  </a:t>
            </a:r>
          </a:p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Na na samym dole jest aktywność fizyczna. Pokazuje to jak ważny jest ruch w naszym życiu i że bez niego nic nie zdziałamy.</a:t>
            </a:r>
          </a:p>
          <a:p>
            <a:pPr marL="0" indent="0">
              <a:buNone/>
            </a:pPr>
            <a:endParaRPr lang="pl-PL" sz="1800">
              <a:ea typeface="+mn-lt"/>
              <a:cs typeface="+mn-lt"/>
            </a:endParaRPr>
          </a:p>
        </p:txBody>
      </p:sp>
      <p:pic>
        <p:nvPicPr>
          <p:cNvPr id="6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BEB0BB73-986A-4D8F-88FE-E15037292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0" r="11069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4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296B6D7C-2365-480B-9A6C-69EB7A9E7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A0BC44-8327-4782-9759-85CDD57F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6DD315-A9CE-4BDA-89B1-BF50363EF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0BECED-7869-4BA6-BE10-6C97BFE78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87EBEC-65C3-4162-AA32-A19378CDB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FB2ED6-DAEE-444E-90CC-29F6F60D2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A13D95-B43E-4235-9108-00008307D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72093D-E4DA-448D-AA94-0627B1B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02CA1B7-04D3-47B6-9FB2-034DA080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4D7E1-FF90-4BCB-A5E1-BC4192FA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38" y="2153565"/>
            <a:ext cx="5126088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Następnie widać warzywa i owoce. </a:t>
            </a:r>
            <a:r>
              <a:rPr lang="pl-PL" sz="2400"/>
              <a:t>Dostarczają nam one wiele witamin </a:t>
            </a:r>
            <a:r>
              <a:rPr lang="pl-PL" sz="2400" dirty="0"/>
              <a:t>potrzebnych do funkcjonowania organizmu. Ważne jest również żeby się nawadniać. Najlepiej dwa litry dziennie.</a:t>
            </a:r>
          </a:p>
        </p:txBody>
      </p: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EE767072-AD58-47BB-8D26-EA81DA189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6EFF80E2-A61B-4E52-8173-F12C0DBBD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D7906FD-0421-45CE-8D51-06CF341A7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FF89934-060E-4D48-B724-3508EAB180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6665802-DB3B-4ED6-9345-031197D1F1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4C282BE-9933-4D29-8C39-19EC48E1E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1F134E5-D1E9-4288-88DE-1A3D86D0C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1407291-59A6-4634-B166-EA203FBF0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8E3135E-BED0-4FDF-B7B5-CC7637E9E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FBC9216-C3F8-484A-B5E2-FE6BB1F1F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6" name="Obraz 6" descr="Obraz zawierający żywność, warzywo, stół, owoce&#10;&#10;Opis wygenerowany automatycznie">
            <a:extLst>
              <a:ext uri="{FF2B5EF4-FFF2-40B4-BE49-F238E27FC236}">
                <a16:creationId xmlns:a16="http://schemas.microsoft.com/office/drawing/2014/main" id="{19623302-7D53-4FC5-BE49-54BB63141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56" r="28344" b="-1"/>
          <a:stretch/>
        </p:blipFill>
        <p:spPr>
          <a:xfrm>
            <a:off x="6632018" y="920425"/>
            <a:ext cx="2478719" cy="4957437"/>
          </a:xfrm>
          <a:custGeom>
            <a:avLst/>
            <a:gdLst/>
            <a:ahLst/>
            <a:cxnLst/>
            <a:rect l="l" t="t" r="r" b="b"/>
            <a:pathLst>
              <a:path w="2291805" h="4583609">
                <a:moveTo>
                  <a:pt x="2291805" y="0"/>
                </a:moveTo>
                <a:lnTo>
                  <a:pt x="2291805" y="4583609"/>
                </a:lnTo>
                <a:cubicBezTo>
                  <a:pt x="1026091" y="4583609"/>
                  <a:pt x="0" y="3557518"/>
                  <a:pt x="0" y="2291805"/>
                </a:cubicBezTo>
                <a:cubicBezTo>
                  <a:pt x="0" y="1026091"/>
                  <a:pt x="1026091" y="0"/>
                  <a:pt x="2291805" y="0"/>
                </a:cubicBezTo>
                <a:close/>
              </a:path>
            </a:pathLst>
          </a:custGeom>
        </p:spPr>
      </p:pic>
      <p:pic>
        <p:nvPicPr>
          <p:cNvPr id="5" name="Obraz 5" descr="Obraz zawierający żywność, woda, trzymający, siedzi&#10;&#10;Opis wygenerowany automatycznie">
            <a:extLst>
              <a:ext uri="{FF2B5EF4-FFF2-40B4-BE49-F238E27FC236}">
                <a16:creationId xmlns:a16="http://schemas.microsoft.com/office/drawing/2014/main" id="{4B2489F9-A26D-43E9-A49A-4E46CD8B6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996" b="-6"/>
          <a:stretch/>
        </p:blipFill>
        <p:spPr>
          <a:xfrm>
            <a:off x="9244934" y="920814"/>
            <a:ext cx="2410165" cy="2410165"/>
          </a:xfrm>
          <a:custGeom>
            <a:avLst/>
            <a:gdLst/>
            <a:ahLst/>
            <a:cxnLst/>
            <a:rect l="l" t="t" r="r" b="b"/>
            <a:pathLst>
              <a:path w="2249424" h="2249424">
                <a:moveTo>
                  <a:pt x="0" y="0"/>
                </a:moveTo>
                <a:cubicBezTo>
                  <a:pt x="1242308" y="0"/>
                  <a:pt x="2249424" y="1007116"/>
                  <a:pt x="2249424" y="2249424"/>
                </a:cubicBezTo>
                <a:lnTo>
                  <a:pt x="0" y="2249424"/>
                </a:lnTo>
                <a:close/>
              </a:path>
            </a:pathLst>
          </a:custGeom>
        </p:spPr>
      </p:pic>
      <p:pic>
        <p:nvPicPr>
          <p:cNvPr id="4" name="Obraz 4" descr="Obraz zawierający żywność, owoce, stół, talerz&#10;&#10;Opis wygenerowany automatycznie">
            <a:extLst>
              <a:ext uri="{FF2B5EF4-FFF2-40B4-BE49-F238E27FC236}">
                <a16:creationId xmlns:a16="http://schemas.microsoft.com/office/drawing/2014/main" id="{75EF46AF-3399-43C1-994F-0B4803C8B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34" r="20127" b="-4"/>
          <a:stretch/>
        </p:blipFill>
        <p:spPr>
          <a:xfrm>
            <a:off x="9244934" y="3471379"/>
            <a:ext cx="2410165" cy="2406483"/>
          </a:xfrm>
          <a:custGeom>
            <a:avLst/>
            <a:gdLst/>
            <a:ahLst/>
            <a:cxnLst/>
            <a:rect l="l" t="t" r="r" b="b"/>
            <a:pathLst>
              <a:path w="2249424" h="2245988">
                <a:moveTo>
                  <a:pt x="0" y="0"/>
                </a:moveTo>
                <a:lnTo>
                  <a:pt x="2249424" y="0"/>
                </a:lnTo>
                <a:cubicBezTo>
                  <a:pt x="2249424" y="1240410"/>
                  <a:pt x="1242308" y="2245988"/>
                  <a:pt x="0" y="22459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611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F68DF-E0DA-442B-9EC4-202E113A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Następnie widzimy wyroby zbożowe takie jak ciemny chleb, makarony itp. Dostarczają nam </a:t>
            </a:r>
            <a:r>
              <a:rPr lang="pl-PL" sz="2400"/>
              <a:t>m.in. błonnika pokarmowego i </a:t>
            </a:r>
            <a:r>
              <a:rPr lang="pl-PL" sz="2400" dirty="0"/>
              <a:t>wielu witamin z grupy B.</a:t>
            </a:r>
          </a:p>
        </p:txBody>
      </p:sp>
      <p:pic>
        <p:nvPicPr>
          <p:cNvPr id="4" name="Obraz 4" descr="Obraz zawierający żywność, chleb, stół, siedzi&#10;&#10;Opis wygenerowany automatycznie">
            <a:extLst>
              <a:ext uri="{FF2B5EF4-FFF2-40B4-BE49-F238E27FC236}">
                <a16:creationId xmlns:a16="http://schemas.microsoft.com/office/drawing/2014/main" id="{B455FAA5-09AE-4A3A-B260-FDF7567DD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0" r="15491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24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0D0E-A303-4E69-B5F1-1DEBFED8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/>
              <a:t>Na czwartym miejscu są produkty mleczne, jogurty, sery. Nabiał dostarcza nam wapń- niezbędny do budowy kości i zębów.</a:t>
            </a:r>
          </a:p>
        </p:txBody>
      </p:sp>
      <p:pic>
        <p:nvPicPr>
          <p:cNvPr id="4" name="Obraz 4" descr="Obraz zawierający stół, wewnątrz, żywność, kubek&#10;&#10;Opis wygenerowany automatycznie">
            <a:extLst>
              <a:ext uri="{FF2B5EF4-FFF2-40B4-BE49-F238E27FC236}">
                <a16:creationId xmlns:a16="http://schemas.microsoft.com/office/drawing/2014/main" id="{14D24316-20F6-47EB-BF50-B49677DE3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r="12654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731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308E-A022-4BB1-98CB-572BC586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38" y="1195292"/>
            <a:ext cx="4987488" cy="37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/>
              <a:t>Na przedostanim piętrze są ryby oraz chude mięso.</a:t>
            </a:r>
            <a:r>
              <a:rPr lang="pl-PL" sz="2400">
                <a:ea typeface="+mn-lt"/>
                <a:cs typeface="+mn-lt"/>
              </a:rPr>
              <a:t> Mięso zawiera mało wapnia, za to dużo fosforu i cynku, a także miedź, magnez, siarkę. Jest bardzo dobrym źródłem wszystkich witamin z grupy B, które odpowiadają za prawidłowe funkcjonowanie układu nerwowego i przemiany metaboliczne białek, tłuszczów i węglowodanów.</a:t>
            </a:r>
            <a:endParaRPr lang="pl-PL" sz="2400"/>
          </a:p>
        </p:txBody>
      </p:sp>
      <p:pic>
        <p:nvPicPr>
          <p:cNvPr id="4" name="Obraz 4" descr="Obraz zawierający żywność, talerz, stół, kubek&#10;&#10;Opis wygenerowany automatycznie">
            <a:extLst>
              <a:ext uri="{FF2B5EF4-FFF2-40B4-BE49-F238E27FC236}">
                <a16:creationId xmlns:a16="http://schemas.microsoft.com/office/drawing/2014/main" id="{6127310B-A4DB-423D-A466-DE3713D06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22" r="13978" b="-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035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B6B9A-5595-4B3A-81AE-519EA751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29" y="1564747"/>
            <a:ext cx="4987488" cy="37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200"/>
              <a:t>I na ostatnim olej, orzechy czyli tłuszcze. </a:t>
            </a:r>
            <a:r>
              <a:rPr lang="pl-PL" sz="2200">
                <a:ea typeface="+mn-lt"/>
                <a:cs typeface="+mn-lt"/>
              </a:rPr>
              <a:t>Są niezastąpionym składnikiem pokarmu dla ludzi. Tłuszcze o wysokiej jakości odżywczej wspierają m.in. działanie systemu nerwowego, obniżają poziom cholesterolu, wspomagają prawidłowe funkcjonowanie układu krwionośnego. Odgrywają ważną rolę w prawidłowym funkcjonowaniu struktur błon komórkowych.</a:t>
            </a:r>
            <a:endParaRPr lang="pl-PL" sz="2200"/>
          </a:p>
        </p:txBody>
      </p:sp>
      <p:pic>
        <p:nvPicPr>
          <p:cNvPr id="4" name="Obraz 4" descr="Obraz zawierający stół, kubek, siedzi, napój&#10;&#10;Opis wygenerowany automatycznie">
            <a:extLst>
              <a:ext uri="{FF2B5EF4-FFF2-40B4-BE49-F238E27FC236}">
                <a16:creationId xmlns:a16="http://schemas.microsoft.com/office/drawing/2014/main" id="{513D0076-E459-4914-8B34-39A357B09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2" r="12007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52706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ExploreVTI</vt:lpstr>
      <vt:lpstr>Zdrowy tryb życia</vt:lpstr>
      <vt:lpstr>Prezentacja programu PowerPoint</vt:lpstr>
      <vt:lpstr>Piramida Zdrowego Żywienia i Stylu Życia 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398</cp:revision>
  <dcterms:created xsi:type="dcterms:W3CDTF">2020-11-08T19:20:22Z</dcterms:created>
  <dcterms:modified xsi:type="dcterms:W3CDTF">2021-02-25T22:11:55Z</dcterms:modified>
</cp:coreProperties>
</file>